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3" r:id="rId6"/>
    <p:sldId id="260" r:id="rId7"/>
    <p:sldId id="275" r:id="rId8"/>
    <p:sldId id="261" r:id="rId9"/>
    <p:sldId id="259" r:id="rId10"/>
    <p:sldId id="274" r:id="rId11"/>
  </p:sldIdLst>
  <p:sldSz cx="18288000" cy="10287000"/>
  <p:notesSz cx="6858000" cy="9144000"/>
  <p:embeddedFontLst>
    <p:embeddedFont>
      <p:font typeface="Futura Ultra-Bold" panose="020B060007020508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UD デジタル 教科書体 NP-B" panose="02020700000000000000" pitchFamily="18" charset="-128"/>
      <p:bold r:id="rId17"/>
    </p:embeddedFont>
    <p:embeddedFont>
      <p:font typeface="ZEN角ゴシックNEW Bold" panose="020B0600070205080204" charset="-128"/>
      <p:regular r:id="rId18"/>
    </p:embeddedFont>
    <p:embeddedFont>
      <p:font typeface="ZEN角ゴシックNEW Heavy" panose="020B0600070205080204" charset="-128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7024" y="306505"/>
            <a:ext cx="17593952" cy="9673990"/>
            <a:chOff x="0" y="0"/>
            <a:chExt cx="4668909" cy="2567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8910" cy="2567188"/>
            </a:xfrm>
            <a:custGeom>
              <a:avLst/>
              <a:gdLst/>
              <a:ahLst/>
              <a:cxnLst/>
              <a:rect l="l" t="t" r="r" b="b"/>
              <a:pathLst>
                <a:path w="4668910" h="2567188">
                  <a:moveTo>
                    <a:pt x="0" y="0"/>
                  </a:moveTo>
                  <a:lnTo>
                    <a:pt x="4668910" y="0"/>
                  </a:lnTo>
                  <a:lnTo>
                    <a:pt x="4668910" y="2567188"/>
                  </a:lnTo>
                  <a:lnTo>
                    <a:pt x="0" y="25671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68909" cy="259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4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685" y="456878"/>
            <a:ext cx="583052" cy="9373244"/>
            <a:chOff x="0" y="0"/>
            <a:chExt cx="777403" cy="12497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7"/>
                  </a:lnTo>
                  <a:lnTo>
                    <a:pt x="0" y="619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300972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6"/>
                  </a:lnTo>
                  <a:lnTo>
                    <a:pt x="0" y="619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946487" y="7581900"/>
            <a:ext cx="16518239" cy="0"/>
          </a:xfrm>
          <a:prstGeom prst="line">
            <a:avLst/>
          </a:prstGeom>
          <a:ln w="28575" cap="flat">
            <a:solidFill>
              <a:schemeClr val="accent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4560683" y="782755"/>
            <a:ext cx="2904043" cy="2877642"/>
          </a:xfrm>
          <a:custGeom>
            <a:avLst/>
            <a:gdLst/>
            <a:ahLst/>
            <a:cxnLst/>
            <a:rect l="l" t="t" r="r" b="b"/>
            <a:pathLst>
              <a:path w="2904043" h="2877642">
                <a:moveTo>
                  <a:pt x="0" y="0"/>
                </a:moveTo>
                <a:lnTo>
                  <a:pt x="2904043" y="0"/>
                </a:lnTo>
                <a:lnTo>
                  <a:pt x="2904043" y="2877642"/>
                </a:lnTo>
                <a:lnTo>
                  <a:pt x="0" y="2877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19200" y="3284647"/>
            <a:ext cx="11830700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ja-JP" altLang="en-US" sz="9200" b="1" spc="46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株式会社</a:t>
            </a:r>
            <a:r>
              <a:rPr lang="ja-JP" altLang="en-US" sz="9200" b="1" spc="46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ケーツー様作品講評会</a:t>
            </a:r>
            <a:endParaRPr lang="en-US" sz="9200" b="1" spc="46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26679" y="8239740"/>
            <a:ext cx="16245526" cy="1331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ja-JP" altLang="en-US" sz="36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トライデントコンピュータ専門学校</a:t>
            </a:r>
            <a:endParaRPr lang="en-US" altLang="ja-JP" sz="3600" b="1" spc="120" dirty="0" smtClean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r">
              <a:lnSpc>
                <a:spcPts val="3359"/>
              </a:lnSpc>
            </a:pPr>
            <a:r>
              <a:rPr lang="ja-JP" altLang="en-US" sz="36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ゲームサイエンス学科</a:t>
            </a:r>
            <a:r>
              <a:rPr lang="en-US" altLang="ja-JP" sz="36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2</a:t>
            </a:r>
            <a:r>
              <a:rPr lang="ja-JP" altLang="en-US" sz="36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年</a:t>
            </a:r>
            <a:endParaRPr lang="en-US" altLang="ja-JP" sz="36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r">
              <a:lnSpc>
                <a:spcPts val="3359"/>
              </a:lnSpc>
            </a:pPr>
            <a:r>
              <a:rPr lang="ja-JP" altLang="en-US" sz="36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永塘陸人</a:t>
            </a:r>
            <a:endParaRPr lang="en-US" sz="36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1368173" y="2869212"/>
            <a:ext cx="9354993" cy="41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2024</a:t>
            </a:r>
            <a:r>
              <a:rPr lang="ja-JP" altLang="en-US" sz="24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年 </a:t>
            </a:r>
            <a:r>
              <a:rPr lang="en-US" altLang="ja-JP" sz="24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10</a:t>
            </a:r>
            <a:r>
              <a:rPr lang="ja-JP" altLang="en-US" sz="24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月</a:t>
            </a:r>
            <a:r>
              <a:rPr lang="en-US" altLang="ja-JP" sz="24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30</a:t>
            </a:r>
            <a:r>
              <a:rPr lang="ja-JP" altLang="en-US" sz="24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日</a:t>
            </a:r>
            <a:endParaRPr lang="en-US" sz="24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17572205" y="319934"/>
            <a:ext cx="131623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ja-JP" sz="24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1</a:t>
            </a:r>
            <a:endParaRPr lang="en-US" sz="24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7024" y="306505"/>
            <a:ext cx="17593952" cy="9673990"/>
            <a:chOff x="0" y="0"/>
            <a:chExt cx="4668909" cy="2567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8910" cy="2567188"/>
            </a:xfrm>
            <a:custGeom>
              <a:avLst/>
              <a:gdLst/>
              <a:ahLst/>
              <a:cxnLst/>
              <a:rect l="l" t="t" r="r" b="b"/>
              <a:pathLst>
                <a:path w="4668910" h="2567188">
                  <a:moveTo>
                    <a:pt x="0" y="0"/>
                  </a:moveTo>
                  <a:lnTo>
                    <a:pt x="4668910" y="0"/>
                  </a:lnTo>
                  <a:lnTo>
                    <a:pt x="4668910" y="2567188"/>
                  </a:lnTo>
                  <a:lnTo>
                    <a:pt x="0" y="25671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68909" cy="259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685" y="456878"/>
            <a:ext cx="583052" cy="9373244"/>
            <a:chOff x="0" y="0"/>
            <a:chExt cx="777403" cy="12497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7"/>
                  </a:lnTo>
                  <a:lnTo>
                    <a:pt x="0" y="619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300972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6"/>
                  </a:lnTo>
                  <a:lnTo>
                    <a:pt x="0" y="619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743200" y="5981700"/>
            <a:ext cx="160782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6600" b="1" spc="359" dirty="0" smtClean="0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ご講評の程宜しくお願い</a:t>
            </a:r>
            <a:r>
              <a:rPr lang="ja-JP" altLang="en-US" sz="6600" b="1" spc="359" dirty="0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致します</a:t>
            </a:r>
            <a:endParaRPr lang="en-US" sz="6600" b="1" spc="359" dirty="0">
              <a:solidFill>
                <a:srgbClr val="FF914D"/>
              </a:solidFill>
              <a:latin typeface="ZEN角ゴシックNEW Heavy"/>
              <a:ea typeface="ZEN角ゴシックNEW Heavy"/>
              <a:cs typeface="ZEN角ゴシックNEW Heavy"/>
              <a:sym typeface="ZEN角ゴシックNEW Heav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6600" y="4769059"/>
            <a:ext cx="160782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6600" b="1" spc="359" dirty="0" smtClean="0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ご清聴ありがとうございました</a:t>
            </a:r>
            <a:endParaRPr lang="en-US" sz="6600" b="1" spc="359" dirty="0">
              <a:solidFill>
                <a:srgbClr val="FF914D"/>
              </a:solidFill>
              <a:latin typeface="ZEN角ゴシックNEW Heavy"/>
              <a:ea typeface="ZEN角ゴシックNEW Heavy"/>
              <a:cs typeface="ZEN角ゴシックNEW Heavy"/>
              <a:sym typeface="ZEN角ゴシックNEW Heavy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7331660" y="430874"/>
            <a:ext cx="131623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altLang="ja-JP" sz="2400" b="1" spc="120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10</a:t>
            </a:r>
            <a:endParaRPr lang="en-US" sz="24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</p:spTree>
    <p:extLst>
      <p:ext uri="{BB962C8B-B14F-4D97-AF65-F5344CB8AC3E}">
        <p14:creationId xmlns:p14="http://schemas.microsoft.com/office/powerpoint/2010/main" val="33750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395" y="267398"/>
            <a:ext cx="17593952" cy="9673990"/>
            <a:chOff x="0" y="0"/>
            <a:chExt cx="4668909" cy="2567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8910" cy="2567188"/>
            </a:xfrm>
            <a:custGeom>
              <a:avLst/>
              <a:gdLst/>
              <a:ahLst/>
              <a:cxnLst/>
              <a:rect l="l" t="t" r="r" b="b"/>
              <a:pathLst>
                <a:path w="4668910" h="2567188">
                  <a:moveTo>
                    <a:pt x="0" y="0"/>
                  </a:moveTo>
                  <a:lnTo>
                    <a:pt x="4668910" y="0"/>
                  </a:lnTo>
                  <a:lnTo>
                    <a:pt x="4668910" y="2567188"/>
                  </a:lnTo>
                  <a:lnTo>
                    <a:pt x="0" y="25671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68909" cy="259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685" y="456878"/>
            <a:ext cx="583052" cy="9373244"/>
            <a:chOff x="0" y="0"/>
            <a:chExt cx="777403" cy="12497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7"/>
                  </a:lnTo>
                  <a:lnTo>
                    <a:pt x="0" y="619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300972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6"/>
                  </a:lnTo>
                  <a:lnTo>
                    <a:pt x="0" y="619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66800" y="2400300"/>
            <a:ext cx="16518239" cy="0"/>
          </a:xfrm>
          <a:prstGeom prst="line">
            <a:avLst/>
          </a:prstGeom>
          <a:ln w="2857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964756" y="3530218"/>
            <a:ext cx="297179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54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自己紹介</a:t>
            </a:r>
            <a:endParaRPr lang="en-US" sz="5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32609" y="3547536"/>
            <a:ext cx="1022728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5400" b="1" spc="179" dirty="0" smtClean="0">
                <a:solidFill>
                  <a:srgbClr val="FF914D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Futura Ultra-Bold"/>
                <a:sym typeface="Futura Ultra-Bold"/>
              </a:rPr>
              <a:t>1</a:t>
            </a:r>
            <a:endParaRPr lang="en-US" sz="5400" b="1" spc="179" dirty="0">
              <a:solidFill>
                <a:srgbClr val="FF914D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Futura Ultra-Bold"/>
              <a:sym typeface="Futura Ultra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2222" y="4830266"/>
            <a:ext cx="1022728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5400" b="1" spc="179" dirty="0" smtClean="0">
                <a:solidFill>
                  <a:srgbClr val="FF914D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Futura Ultra-Bold"/>
                <a:sym typeface="Futura Ultra-Bold"/>
              </a:rPr>
              <a:t>2</a:t>
            </a:r>
            <a:endParaRPr lang="en-US" sz="5400" b="1" spc="179" dirty="0">
              <a:solidFill>
                <a:srgbClr val="FF914D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Futura Ultra-Bold"/>
              <a:sym typeface="Futura Ultra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32609" y="6074959"/>
            <a:ext cx="1022728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5400" b="1" spc="179" dirty="0" smtClean="0">
                <a:solidFill>
                  <a:srgbClr val="FF914D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Futura Ultra-Bold"/>
                <a:sym typeface="Futura Ultra-Bold"/>
              </a:rPr>
              <a:t>3</a:t>
            </a:r>
            <a:endParaRPr lang="en-US" sz="5400" b="1" spc="179" dirty="0">
              <a:solidFill>
                <a:srgbClr val="FF914D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Futura Ultra-Bold"/>
              <a:sym typeface="Futura Ultra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732609" y="1176881"/>
            <a:ext cx="162019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6000" b="1" spc="359" dirty="0" err="1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目次</a:t>
            </a:r>
            <a:endParaRPr lang="en-US" sz="6000" b="1" spc="359" dirty="0">
              <a:solidFill>
                <a:srgbClr val="FF914D"/>
              </a:solidFill>
              <a:latin typeface="ZEN角ゴシックNEW Heavy"/>
              <a:ea typeface="ZEN角ゴシックNEW Heavy"/>
              <a:cs typeface="ZEN角ゴシックNEW Heavy"/>
              <a:sym typeface="ZEN角ゴシックNEW Heavy"/>
            </a:endParaRPr>
          </a:p>
        </p:txBody>
      </p:sp>
      <p:sp>
        <p:nvSpPr>
          <p:cNvPr id="31" name="TextBox 9"/>
          <p:cNvSpPr txBox="1"/>
          <p:nvPr/>
        </p:nvSpPr>
        <p:spPr>
          <a:xfrm>
            <a:off x="2964756" y="4842706"/>
            <a:ext cx="7474644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5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講評作品の説明</a:t>
            </a:r>
            <a:endParaRPr lang="en-US" sz="5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2961234" y="8359363"/>
            <a:ext cx="3740844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54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今後</a:t>
            </a:r>
            <a:r>
              <a:rPr lang="ja-JP" altLang="en-US" sz="5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の展望</a:t>
            </a:r>
            <a:endParaRPr lang="en-US" sz="5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1732609" y="7235986"/>
            <a:ext cx="1022728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5400" b="1" spc="179" dirty="0" smtClean="0">
                <a:solidFill>
                  <a:srgbClr val="FF914D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Futura Ultra-Bold"/>
                <a:sym typeface="Futura Ultra-Bold"/>
              </a:rPr>
              <a:t>4</a:t>
            </a:r>
            <a:endParaRPr lang="en-US" sz="5400" b="1" spc="179" dirty="0">
              <a:solidFill>
                <a:srgbClr val="FF914D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Futura Ultra-Bold"/>
              <a:sym typeface="Futura Ultra-Bold"/>
            </a:endParaRPr>
          </a:p>
        </p:txBody>
      </p:sp>
      <p:sp>
        <p:nvSpPr>
          <p:cNvPr id="34" name="TextBox 9"/>
          <p:cNvSpPr txBox="1"/>
          <p:nvPr/>
        </p:nvSpPr>
        <p:spPr>
          <a:xfrm>
            <a:off x="2933525" y="7166463"/>
            <a:ext cx="2971799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54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実演</a:t>
            </a:r>
            <a:endParaRPr lang="en-US" sz="5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35" name="TextBox 14"/>
          <p:cNvSpPr txBox="1"/>
          <p:nvPr/>
        </p:nvSpPr>
        <p:spPr>
          <a:xfrm>
            <a:off x="1732609" y="8397013"/>
            <a:ext cx="1022728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5400" b="1" spc="179" dirty="0">
                <a:solidFill>
                  <a:srgbClr val="FF914D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Futura Ultra-Bold"/>
                <a:sym typeface="Futura Ultra-Bold"/>
              </a:rPr>
              <a:t>5</a:t>
            </a:r>
          </a:p>
        </p:txBody>
      </p:sp>
      <p:sp>
        <p:nvSpPr>
          <p:cNvPr id="36" name="TextBox 9"/>
          <p:cNvSpPr txBox="1"/>
          <p:nvPr/>
        </p:nvSpPr>
        <p:spPr>
          <a:xfrm>
            <a:off x="2933525" y="6022750"/>
            <a:ext cx="7474644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5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アピールポイント</a:t>
            </a:r>
            <a:endParaRPr lang="en-US" sz="5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17572205" y="319934"/>
            <a:ext cx="131623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2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2</a:t>
            </a:r>
            <a:endParaRPr lang="en-US" sz="24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345611"/>
            <a:ext cx="17593952" cy="9673990"/>
            <a:chOff x="0" y="0"/>
            <a:chExt cx="4668909" cy="2567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8910" cy="2567188"/>
            </a:xfrm>
            <a:custGeom>
              <a:avLst/>
              <a:gdLst/>
              <a:ahLst/>
              <a:cxnLst/>
              <a:rect l="l" t="t" r="r" b="b"/>
              <a:pathLst>
                <a:path w="4668910" h="2567188">
                  <a:moveTo>
                    <a:pt x="0" y="0"/>
                  </a:moveTo>
                  <a:lnTo>
                    <a:pt x="4668910" y="0"/>
                  </a:lnTo>
                  <a:lnTo>
                    <a:pt x="4668910" y="2567188"/>
                  </a:lnTo>
                  <a:lnTo>
                    <a:pt x="0" y="25671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68909" cy="259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685" y="456878"/>
            <a:ext cx="583052" cy="9373244"/>
            <a:chOff x="0" y="0"/>
            <a:chExt cx="777403" cy="12497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7"/>
                  </a:lnTo>
                  <a:lnTo>
                    <a:pt x="0" y="619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300972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6"/>
                  </a:lnTo>
                  <a:lnTo>
                    <a:pt x="0" y="619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40112" y="1589722"/>
            <a:ext cx="16518239" cy="0"/>
          </a:xfrm>
          <a:prstGeom prst="line">
            <a:avLst/>
          </a:prstGeom>
          <a:ln w="2857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219200" y="686843"/>
            <a:ext cx="2483677" cy="642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4400" b="1" spc="359" dirty="0">
                <a:solidFill>
                  <a:srgbClr val="FF914D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自己紹介</a:t>
            </a:r>
            <a:endParaRPr lang="en-US" sz="4400" b="1" spc="359" dirty="0">
              <a:solidFill>
                <a:srgbClr val="FF914D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0" t="14933" r="30400" b="8266"/>
          <a:stretch/>
        </p:blipFill>
        <p:spPr>
          <a:xfrm>
            <a:off x="1269410" y="2386433"/>
            <a:ext cx="4834838" cy="6064781"/>
          </a:xfrm>
          <a:prstGeom prst="flowChartAlternateProcess">
            <a:avLst/>
          </a:prstGeom>
          <a:effectLst>
            <a:glow rad="127000">
              <a:schemeClr val="tx1"/>
            </a:glow>
          </a:effectLst>
        </p:spPr>
      </p:pic>
      <p:sp>
        <p:nvSpPr>
          <p:cNvPr id="15" name="TextBox 9"/>
          <p:cNvSpPr txBox="1"/>
          <p:nvPr/>
        </p:nvSpPr>
        <p:spPr>
          <a:xfrm>
            <a:off x="9299230" y="2912878"/>
            <a:ext cx="3883369" cy="723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6600" b="1" spc="179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永塘</a:t>
            </a:r>
            <a:r>
              <a:rPr lang="ja-JP" altLang="en-US" sz="66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 </a:t>
            </a:r>
            <a:r>
              <a:rPr lang="ja-JP" altLang="en-US" sz="6600" b="1" spc="179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陸人</a:t>
            </a:r>
            <a:endParaRPr lang="en-US" sz="6600" b="1" spc="179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9372600" y="2047243"/>
            <a:ext cx="639796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2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ながども   </a:t>
            </a:r>
            <a:r>
              <a:rPr lang="ja-JP" altLang="en-US" sz="3200" b="1" spc="179" dirty="0" err="1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りく</a:t>
            </a:r>
            <a:r>
              <a:rPr lang="ja-JP" altLang="en-US" sz="32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と</a:t>
            </a:r>
            <a:endParaRPr lang="en-US" sz="32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7429549" y="4143353"/>
            <a:ext cx="1371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44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趣味</a:t>
            </a:r>
            <a:endParaRPr lang="en-US" sz="4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19" name="TextBox 9"/>
          <p:cNvSpPr txBox="1"/>
          <p:nvPr/>
        </p:nvSpPr>
        <p:spPr>
          <a:xfrm>
            <a:off x="7429549" y="2858298"/>
            <a:ext cx="1250247" cy="65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44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名前</a:t>
            </a:r>
            <a:endParaRPr lang="en-US" sz="4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9299229" y="4202513"/>
            <a:ext cx="7236171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54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熱帯魚</a:t>
            </a:r>
            <a:r>
              <a:rPr lang="ja-JP" altLang="en-US" sz="5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飼育・</a:t>
            </a:r>
            <a:r>
              <a:rPr lang="ja-JP" altLang="en-US" sz="54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ドライブ</a:t>
            </a:r>
            <a:endParaRPr lang="en-US" sz="5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429549" y="5759538"/>
            <a:ext cx="7429451" cy="262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2" name="Picture 8" descr="C++カテゴリの記事一覧 | Code Databa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56" b="9682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581" y="5797276"/>
            <a:ext cx="2514600" cy="132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9"/>
          <p:cNvSpPr txBox="1"/>
          <p:nvPr/>
        </p:nvSpPr>
        <p:spPr>
          <a:xfrm>
            <a:off x="7543800" y="5091386"/>
            <a:ext cx="4783234" cy="58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主</a:t>
            </a:r>
            <a:r>
              <a:rPr lang="ja-JP" altLang="en-US" sz="28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に使用しているツール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pic>
        <p:nvPicPr>
          <p:cNvPr id="1034" name="Picture 10" descr="Visual studio アイコン、ロゴ、シンボル – 無料ダウンロード PNG、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268" y="5851281"/>
            <a:ext cx="1317947" cy="131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rectX Direct3D 11 Computer Icons Windows 7, direct selling software,  logo, windows, 32bit png | PNGW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1" b="94641" l="4783" r="936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818" y="5851281"/>
            <a:ext cx="1603569" cy="133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lender 3d アイコン、ロゴ、シンボル – 無料ダウンロード PNG、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7078109"/>
            <a:ext cx="1390014" cy="139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hotoscape X macOS BigSur - ソーシャルメディアとロゴ アイコン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146" y="7104643"/>
            <a:ext cx="1314912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ourcetree Alt macOS BigSur - ソーシャルメディアとロゴ アイコン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984" y="5898071"/>
            <a:ext cx="1219370" cy="121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ithubのアイコンを無料でダウンロード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669" y="5981793"/>
            <a:ext cx="1044999" cy="105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5"/>
          <p:cNvSpPr txBox="1"/>
          <p:nvPr/>
        </p:nvSpPr>
        <p:spPr>
          <a:xfrm>
            <a:off x="17572205" y="319934"/>
            <a:ext cx="131623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2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3</a:t>
            </a:r>
            <a:endParaRPr lang="en-US" sz="24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701" y="305903"/>
            <a:ext cx="17593952" cy="9673990"/>
            <a:chOff x="0" y="0"/>
            <a:chExt cx="4668909" cy="2567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8910" cy="2567188"/>
            </a:xfrm>
            <a:custGeom>
              <a:avLst/>
              <a:gdLst/>
              <a:ahLst/>
              <a:cxnLst/>
              <a:rect l="l" t="t" r="r" b="b"/>
              <a:pathLst>
                <a:path w="4668910" h="2567188">
                  <a:moveTo>
                    <a:pt x="0" y="0"/>
                  </a:moveTo>
                  <a:lnTo>
                    <a:pt x="4668910" y="0"/>
                  </a:lnTo>
                  <a:lnTo>
                    <a:pt x="4668910" y="2567188"/>
                  </a:lnTo>
                  <a:lnTo>
                    <a:pt x="0" y="25671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68909" cy="259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685" y="456878"/>
            <a:ext cx="583052" cy="9373244"/>
            <a:chOff x="0" y="0"/>
            <a:chExt cx="777403" cy="12497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7"/>
                  </a:lnTo>
                  <a:lnTo>
                    <a:pt x="0" y="619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300972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6"/>
                  </a:lnTo>
                  <a:lnTo>
                    <a:pt x="0" y="619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66800" y="2400300"/>
            <a:ext cx="16518239" cy="0"/>
          </a:xfrm>
          <a:prstGeom prst="line">
            <a:avLst/>
          </a:prstGeom>
          <a:ln w="2857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7181482" y="6183447"/>
            <a:ext cx="3985292" cy="65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4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ゲーム説明</a:t>
            </a:r>
            <a:endParaRPr lang="en-US" sz="4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732609" y="1176881"/>
            <a:ext cx="1556479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6000" b="1" spc="359" dirty="0" smtClean="0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講評作品紹介</a:t>
            </a:r>
            <a:r>
              <a:rPr lang="en-US" altLang="ja-JP" sz="6000" b="1" spc="359" dirty="0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 </a:t>
            </a:r>
            <a:r>
              <a:rPr lang="ja-JP" altLang="en-US" sz="6000" b="1" spc="359" dirty="0" smtClean="0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｜　</a:t>
            </a:r>
            <a:r>
              <a:rPr lang="en-US" altLang="ja-JP" sz="6000" b="1" spc="359" dirty="0" smtClean="0"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Ruins Explorer</a:t>
            </a:r>
            <a:r>
              <a:rPr lang="ja-JP" altLang="en-US" sz="6000" b="1" spc="359" dirty="0" smtClean="0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　</a:t>
            </a:r>
            <a:endParaRPr lang="en-US" sz="6000" b="1" spc="359" dirty="0">
              <a:solidFill>
                <a:srgbClr val="FF914D"/>
              </a:solidFill>
              <a:latin typeface="ZEN角ゴシックNEW Heavy"/>
              <a:ea typeface="ZEN角ゴシックNEW Heavy"/>
              <a:cs typeface="ZEN角ゴシックNEW Heavy"/>
              <a:sym typeface="ZEN角ゴシックNEW Heavy"/>
            </a:endParaRPr>
          </a:p>
        </p:txBody>
      </p:sp>
      <p:sp>
        <p:nvSpPr>
          <p:cNvPr id="31" name="TextBox 9"/>
          <p:cNvSpPr txBox="1"/>
          <p:nvPr/>
        </p:nvSpPr>
        <p:spPr>
          <a:xfrm>
            <a:off x="6762671" y="6725641"/>
            <a:ext cx="1070625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2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・フィールド内の敵を全て倒せば</a:t>
            </a:r>
            <a:r>
              <a:rPr lang="ja-JP" altLang="en-US" sz="3600" b="1" u="sng" spc="179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クリア</a:t>
            </a:r>
            <a:endParaRPr lang="en-US" altLang="ja-JP" sz="3600" b="1" u="sng" spc="179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l">
              <a:lnSpc>
                <a:spcPts val="5040"/>
              </a:lnSpc>
            </a:pPr>
            <a:r>
              <a:rPr lang="ja-JP" altLang="en-US" sz="32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　</a:t>
            </a:r>
            <a:r>
              <a:rPr lang="ja-JP" altLang="en-US" sz="32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プレイヤーの体力がなくなると</a:t>
            </a:r>
            <a:r>
              <a:rPr lang="ja-JP" altLang="en-US" sz="3600" b="1" u="sng" spc="179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ゲームオーバー</a:t>
            </a:r>
            <a:endParaRPr lang="en-US" altLang="ja-JP" sz="3600" b="1" u="sng" spc="179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2964756" y="7255285"/>
            <a:ext cx="3740844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54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今後</a:t>
            </a:r>
            <a:r>
              <a:rPr lang="ja-JP" altLang="en-US" sz="5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の展望</a:t>
            </a:r>
            <a:endParaRPr lang="en-US" sz="5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34" name="TextBox 9"/>
          <p:cNvSpPr txBox="1"/>
          <p:nvPr/>
        </p:nvSpPr>
        <p:spPr>
          <a:xfrm>
            <a:off x="6858000" y="2922791"/>
            <a:ext cx="10515600" cy="642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4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開発時期：</a:t>
            </a:r>
            <a:r>
              <a:rPr lang="en-US" altLang="ja-JP" sz="4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6</a:t>
            </a:r>
            <a:r>
              <a:rPr lang="ja-JP" altLang="en-US" sz="4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月上旬～現在</a:t>
            </a:r>
            <a:endParaRPr lang="en-US" altLang="ja-JP" sz="4400" b="1" spc="179" dirty="0" smtClean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71" y="6095824"/>
            <a:ext cx="5291077" cy="2980128"/>
          </a:xfrm>
          <a:prstGeom prst="rect">
            <a:avLst/>
          </a:prstGeom>
        </p:spPr>
      </p:pic>
      <p:sp>
        <p:nvSpPr>
          <p:cNvPr id="21" name="TextBox 9"/>
          <p:cNvSpPr txBox="1"/>
          <p:nvPr/>
        </p:nvSpPr>
        <p:spPr>
          <a:xfrm>
            <a:off x="6858000" y="4372132"/>
            <a:ext cx="1090563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4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開発環境：</a:t>
            </a:r>
            <a:r>
              <a:rPr lang="en-US" altLang="ja-JP" sz="3600" b="1" spc="179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V</a:t>
            </a:r>
            <a:r>
              <a:rPr lang="en-US" altLang="ja-JP" sz="3600" b="1" spc="179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isual Studio 2022 / C++  </a:t>
            </a:r>
            <a:r>
              <a:rPr lang="ja-JP" altLang="en-US" sz="3600" b="1" spc="179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　　　</a:t>
            </a:r>
            <a:endParaRPr lang="en-US" altLang="ja-JP" sz="3600" b="1" spc="179" dirty="0" smtClean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l">
              <a:lnSpc>
                <a:spcPts val="5040"/>
              </a:lnSpc>
            </a:pPr>
            <a:r>
              <a:rPr lang="en-US" altLang="ja-JP" sz="3600" b="1" spc="179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 </a:t>
            </a:r>
            <a:r>
              <a:rPr lang="en-US" altLang="ja-JP" sz="3600" b="1" spc="179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 </a:t>
            </a:r>
            <a:r>
              <a:rPr lang="ja-JP" altLang="en-US" sz="3600" b="1" spc="179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　　　　　 </a:t>
            </a:r>
            <a:r>
              <a:rPr lang="en-US" altLang="ja-JP" sz="3600" b="1" spc="179" dirty="0" smtClean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DirectX11</a:t>
            </a:r>
            <a:endParaRPr lang="en-US" altLang="ja-JP" sz="3200" b="1" spc="179" dirty="0" smtClean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1321567" y="2370578"/>
            <a:ext cx="2209800" cy="65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2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実際</a:t>
            </a:r>
            <a:r>
              <a:rPr lang="ja-JP" altLang="en-US" sz="32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の画面</a:t>
            </a:r>
            <a:endParaRPr lang="en-US" sz="32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24" name="TextBox 9"/>
          <p:cNvSpPr txBox="1"/>
          <p:nvPr/>
        </p:nvSpPr>
        <p:spPr>
          <a:xfrm>
            <a:off x="6762671" y="8250860"/>
            <a:ext cx="1118061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2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・プレイヤーは</a:t>
            </a:r>
            <a:r>
              <a:rPr lang="ja-JP" altLang="en-US" sz="3200" b="1" u="sng" spc="179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攻撃</a:t>
            </a:r>
            <a:r>
              <a:rPr lang="ja-JP" altLang="en-US" sz="2000" b="1" u="sng" spc="179" dirty="0" smtClean="0">
                <a:solidFill>
                  <a:srgbClr val="4442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・</a:t>
            </a:r>
            <a:r>
              <a:rPr lang="ja-JP" altLang="en-US" sz="3200" b="1" u="sng" spc="179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回避</a:t>
            </a:r>
            <a:r>
              <a:rPr lang="ja-JP" altLang="en-US" sz="32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を駆使して戦う</a:t>
            </a:r>
            <a:endParaRPr lang="en-US" sz="32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pic>
        <p:nvPicPr>
          <p:cNvPr id="25" name="Picture 10" descr="Visual studio アイコン、ロゴ、シンボル – 無料ダウンロード PNG、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93" y="1050317"/>
            <a:ext cx="894328" cy="89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++カテゴリの記事一覧 | Code Databa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56" b="9682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0439" y="987655"/>
            <a:ext cx="1828800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DirectX Direct3D 11 Computer Icons Windows 7, direct selling software,  logo, windows, 32bit png | PNGW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1" b="94641" l="4783" r="936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925" y="1023283"/>
            <a:ext cx="1140555" cy="94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67" y="3015225"/>
            <a:ext cx="5291081" cy="2951997"/>
          </a:xfrm>
          <a:prstGeom prst="rect">
            <a:avLst/>
          </a:prstGeom>
        </p:spPr>
      </p:pic>
      <p:sp>
        <p:nvSpPr>
          <p:cNvPr id="22" name="TextBox 15"/>
          <p:cNvSpPr txBox="1"/>
          <p:nvPr/>
        </p:nvSpPr>
        <p:spPr>
          <a:xfrm>
            <a:off x="17572205" y="319934"/>
            <a:ext cx="131623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2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4</a:t>
            </a:r>
            <a:endParaRPr lang="en-US" sz="24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</p:spTree>
    <p:extLst>
      <p:ext uri="{BB962C8B-B14F-4D97-AF65-F5344CB8AC3E}">
        <p14:creationId xmlns:p14="http://schemas.microsoft.com/office/powerpoint/2010/main" val="240979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9350" y="302616"/>
            <a:ext cx="17593952" cy="9673990"/>
            <a:chOff x="0" y="0"/>
            <a:chExt cx="4668909" cy="2567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8910" cy="2567188"/>
            </a:xfrm>
            <a:custGeom>
              <a:avLst/>
              <a:gdLst/>
              <a:ahLst/>
              <a:cxnLst/>
              <a:rect l="l" t="t" r="r" b="b"/>
              <a:pathLst>
                <a:path w="4668910" h="2567188">
                  <a:moveTo>
                    <a:pt x="0" y="0"/>
                  </a:moveTo>
                  <a:lnTo>
                    <a:pt x="4668910" y="0"/>
                  </a:lnTo>
                  <a:lnTo>
                    <a:pt x="4668910" y="2567188"/>
                  </a:lnTo>
                  <a:lnTo>
                    <a:pt x="0" y="25671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68909" cy="259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685" y="456878"/>
            <a:ext cx="583052" cy="9373244"/>
            <a:chOff x="0" y="0"/>
            <a:chExt cx="777403" cy="12497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7"/>
                  </a:lnTo>
                  <a:lnTo>
                    <a:pt x="0" y="619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300972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6"/>
                  </a:lnTo>
                  <a:lnTo>
                    <a:pt x="0" y="619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40112" y="1589722"/>
            <a:ext cx="16518239" cy="0"/>
          </a:xfrm>
          <a:prstGeom prst="line">
            <a:avLst/>
          </a:prstGeom>
          <a:ln w="2857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143000" y="658686"/>
            <a:ext cx="408387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spc="359" dirty="0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アピールポイント</a:t>
            </a:r>
            <a:endParaRPr lang="en-US" sz="3600" b="1" spc="359" dirty="0">
              <a:solidFill>
                <a:srgbClr val="FF914D"/>
              </a:solidFill>
              <a:latin typeface="ZEN角ゴシックNEW Heavy"/>
              <a:ea typeface="ZEN角ゴシックNEW Heavy"/>
              <a:cs typeface="ZEN角ゴシックNEW Heavy"/>
              <a:sym typeface="ZEN角ゴシックNEW Heavy"/>
            </a:endParaRPr>
          </a:p>
        </p:txBody>
      </p:sp>
      <p:sp>
        <p:nvSpPr>
          <p:cNvPr id="35" name="TextBox 9"/>
          <p:cNvSpPr txBox="1"/>
          <p:nvPr/>
        </p:nvSpPr>
        <p:spPr>
          <a:xfrm>
            <a:off x="5617140" y="803603"/>
            <a:ext cx="12118550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5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攻撃のエフェクト</a:t>
            </a:r>
            <a:endParaRPr lang="en-US" sz="5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1143000" y="1930618"/>
            <a:ext cx="1661809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Gif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画像から</a:t>
            </a:r>
            <a:r>
              <a:rPr lang="en-US" altLang="ja-JP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PNG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画像へと</a:t>
            </a:r>
            <a:r>
              <a:rPr lang="ja-JP" altLang="en-US" sz="4000" b="1" spc="179" dirty="0" smtClean="0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分割</a:t>
            </a:r>
            <a:endParaRPr lang="en-US" sz="4800" b="1" u="sng" spc="179" dirty="0">
              <a:solidFill>
                <a:srgbClr val="FF000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40" name="TextBox 9"/>
          <p:cNvSpPr txBox="1"/>
          <p:nvPr/>
        </p:nvSpPr>
        <p:spPr>
          <a:xfrm>
            <a:off x="1099457" y="7581900"/>
            <a:ext cx="16618090" cy="657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endParaRPr lang="en-US" sz="4800" b="1" spc="179" dirty="0">
              <a:solidFill>
                <a:srgbClr val="FF000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25" y="4599942"/>
            <a:ext cx="15851812" cy="1305107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7609001" y="2638443"/>
            <a:ext cx="3276600" cy="897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TextBox 9"/>
          <p:cNvSpPr txBox="1"/>
          <p:nvPr/>
        </p:nvSpPr>
        <p:spPr>
          <a:xfrm>
            <a:off x="7955203" y="2855268"/>
            <a:ext cx="295918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5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Gif</a:t>
            </a:r>
            <a:r>
              <a:rPr lang="ja-JP" altLang="en-US" sz="5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画像</a:t>
            </a:r>
            <a:endParaRPr lang="en-US" sz="5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pic>
        <p:nvPicPr>
          <p:cNvPr id="2050" name="Picture 2" descr="可愛いイラスト無料｜手書き 矢印 黒 右向き1 | イラストダウンロード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791588" y="3737287"/>
            <a:ext cx="911424" cy="75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9"/>
          <p:cNvSpPr txBox="1"/>
          <p:nvPr/>
        </p:nvSpPr>
        <p:spPr>
          <a:xfrm>
            <a:off x="1125748" y="6057648"/>
            <a:ext cx="16618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分割</a:t>
            </a:r>
            <a:r>
              <a:rPr lang="ja-JP" altLang="en-US" sz="40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した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画像を</a:t>
            </a:r>
            <a:r>
              <a:rPr lang="en-US" altLang="ja-JP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3D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空間上に表示させ</a:t>
            </a:r>
            <a:r>
              <a:rPr lang="ja-JP" altLang="en-US" sz="4000" b="1" spc="179" dirty="0" smtClean="0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ループ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させることで</a:t>
            </a:r>
            <a:endParaRPr lang="en-US" altLang="ja-JP" sz="4000" b="1" spc="179" dirty="0" smtClean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l">
              <a:lnSpc>
                <a:spcPts val="5040"/>
              </a:lnSpc>
            </a:pP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斬撃エフェクトを表現</a:t>
            </a:r>
            <a:endParaRPr lang="en-US" altLang="ja-JP" sz="4000" b="1" spc="179" dirty="0" smtClean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l">
              <a:lnSpc>
                <a:spcPts val="5040"/>
              </a:lnSpc>
            </a:pPr>
            <a:r>
              <a:rPr lang="ja-JP" altLang="en-US" sz="4800" b="1" u="sng" spc="179" dirty="0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プレイヤー</a:t>
            </a:r>
            <a:r>
              <a:rPr lang="ja-JP" altLang="en-US" sz="4800" b="1" u="sng" spc="179" dirty="0" smtClean="0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の行動を視覚的に分かりやすく</a:t>
            </a:r>
            <a:endParaRPr lang="en-US" sz="4800" b="1" u="sng" spc="179" dirty="0">
              <a:solidFill>
                <a:srgbClr val="FF000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48" y="7955513"/>
            <a:ext cx="10363592" cy="365774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7" y="8496210"/>
            <a:ext cx="12361745" cy="1359980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  <p:sp>
        <p:nvSpPr>
          <p:cNvPr id="20" name="TextBox 15"/>
          <p:cNvSpPr txBox="1"/>
          <p:nvPr/>
        </p:nvSpPr>
        <p:spPr>
          <a:xfrm>
            <a:off x="17572205" y="319934"/>
            <a:ext cx="131623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2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5</a:t>
            </a:r>
            <a:endParaRPr lang="en-US" sz="24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</p:spTree>
    <p:extLst>
      <p:ext uri="{BB962C8B-B14F-4D97-AF65-F5344CB8AC3E}">
        <p14:creationId xmlns:p14="http://schemas.microsoft.com/office/powerpoint/2010/main" val="263962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5495" y="267398"/>
            <a:ext cx="17593952" cy="9673990"/>
            <a:chOff x="0" y="0"/>
            <a:chExt cx="4668909" cy="2567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8910" cy="2567188"/>
            </a:xfrm>
            <a:custGeom>
              <a:avLst/>
              <a:gdLst/>
              <a:ahLst/>
              <a:cxnLst/>
              <a:rect l="l" t="t" r="r" b="b"/>
              <a:pathLst>
                <a:path w="4668910" h="2567188">
                  <a:moveTo>
                    <a:pt x="0" y="0"/>
                  </a:moveTo>
                  <a:lnTo>
                    <a:pt x="4668910" y="0"/>
                  </a:lnTo>
                  <a:lnTo>
                    <a:pt x="4668910" y="2567188"/>
                  </a:lnTo>
                  <a:lnTo>
                    <a:pt x="0" y="25671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68909" cy="259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685" y="456878"/>
            <a:ext cx="583052" cy="9373244"/>
            <a:chOff x="0" y="0"/>
            <a:chExt cx="777403" cy="12497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7"/>
                  </a:lnTo>
                  <a:lnTo>
                    <a:pt x="0" y="619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300972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6"/>
                  </a:lnTo>
                  <a:lnTo>
                    <a:pt x="0" y="619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40112" y="1589722"/>
            <a:ext cx="16518239" cy="0"/>
          </a:xfrm>
          <a:prstGeom prst="line">
            <a:avLst/>
          </a:prstGeom>
          <a:ln w="2857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143000" y="658686"/>
            <a:ext cx="408387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spc="359" dirty="0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アピールポイント</a:t>
            </a:r>
            <a:endParaRPr lang="en-US" sz="3600" b="1" spc="359" dirty="0">
              <a:solidFill>
                <a:srgbClr val="FF914D"/>
              </a:solidFill>
              <a:latin typeface="ZEN角ゴシックNEW Heavy"/>
              <a:ea typeface="ZEN角ゴシックNEW Heavy"/>
              <a:cs typeface="ZEN角ゴシックNEW Heavy"/>
              <a:sym typeface="ZEN角ゴシックNEW Heavy"/>
            </a:endParaRPr>
          </a:p>
        </p:txBody>
      </p:sp>
      <p:sp>
        <p:nvSpPr>
          <p:cNvPr id="35" name="TextBox 9"/>
          <p:cNvSpPr txBox="1"/>
          <p:nvPr/>
        </p:nvSpPr>
        <p:spPr>
          <a:xfrm>
            <a:off x="5617140" y="803603"/>
            <a:ext cx="12118550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5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ステートパターンを使った構築</a:t>
            </a:r>
            <a:endParaRPr lang="en-US" sz="5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36" name="TextBox 9"/>
          <p:cNvSpPr txBox="1"/>
          <p:nvPr/>
        </p:nvSpPr>
        <p:spPr>
          <a:xfrm>
            <a:off x="1117600" y="2195821"/>
            <a:ext cx="1661809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①キャラクターの多様な挙動管理</a:t>
            </a:r>
            <a:endParaRPr lang="en-US" altLang="ja-JP" sz="4000" b="1" spc="179" dirty="0" smtClean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l">
              <a:lnSpc>
                <a:spcPts val="5040"/>
              </a:lnSpc>
            </a:pP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　キャラクターが</a:t>
            </a:r>
            <a:r>
              <a:rPr lang="ja-JP" altLang="en-US" sz="4000" b="1" spc="179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複数の状態</a:t>
            </a:r>
            <a:r>
              <a:rPr lang="en-US" altLang="ja-JP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(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歩く・攻撃・回避</a:t>
            </a:r>
            <a:r>
              <a:rPr lang="en-US" altLang="ja-JP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)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を持っている</a:t>
            </a:r>
            <a:endParaRPr lang="en-US" altLang="ja-JP" sz="4000" b="1" spc="179" dirty="0" smtClean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l">
              <a:lnSpc>
                <a:spcPts val="5040"/>
              </a:lnSpc>
            </a:pP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　↳プレイヤー</a:t>
            </a:r>
            <a:r>
              <a:rPr lang="ja-JP" altLang="en-US" sz="2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・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敵キャラのステートごとの管理が</a:t>
            </a:r>
            <a:r>
              <a:rPr lang="ja-JP" altLang="en-US" sz="4800" b="1" u="sng" spc="179" dirty="0" smtClean="0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シンプル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かつ</a:t>
            </a:r>
            <a:r>
              <a:rPr lang="ja-JP" altLang="en-US" sz="4800" b="1" u="sng" spc="179" dirty="0" smtClean="0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柔軟</a:t>
            </a:r>
            <a:endParaRPr lang="en-US" sz="4800" b="1" u="sng" spc="179" dirty="0">
              <a:solidFill>
                <a:srgbClr val="FF000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873469"/>
            <a:ext cx="5410200" cy="2758490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63" y="6905160"/>
            <a:ext cx="4625116" cy="604737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63" y="8047909"/>
            <a:ext cx="3562847" cy="514422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  <p:sp>
        <p:nvSpPr>
          <p:cNvPr id="40" name="TextBox 9"/>
          <p:cNvSpPr txBox="1"/>
          <p:nvPr/>
        </p:nvSpPr>
        <p:spPr>
          <a:xfrm>
            <a:off x="1117600" y="4818218"/>
            <a:ext cx="16618090" cy="1940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②メンテナンス制・拡張性の向上</a:t>
            </a:r>
            <a:endParaRPr lang="en-US" altLang="ja-JP" sz="4000" b="1" spc="179" dirty="0" smtClean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l">
              <a:lnSpc>
                <a:spcPts val="5040"/>
              </a:lnSpc>
            </a:pPr>
            <a:r>
              <a:rPr lang="ja-JP" altLang="en-US" sz="40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　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今後新しい機能</a:t>
            </a:r>
            <a:r>
              <a:rPr lang="en-US" altLang="ja-JP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(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新しい行動</a:t>
            </a:r>
            <a:r>
              <a:rPr lang="en-US" altLang="ja-JP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)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を追加する際</a:t>
            </a:r>
            <a:endParaRPr lang="en-US" altLang="ja-JP" sz="4000" b="1" spc="179" dirty="0" smtClean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l">
              <a:lnSpc>
                <a:spcPts val="5040"/>
              </a:lnSpc>
            </a:pPr>
            <a:r>
              <a:rPr lang="ja-JP" altLang="en-US" sz="40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　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↳既存の</a:t>
            </a:r>
            <a:r>
              <a:rPr lang="ja-JP" altLang="en-US" sz="4800" b="1" u="sng" spc="179" dirty="0" smtClean="0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コードへの変更を少なく拡張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できる</a:t>
            </a:r>
            <a:endParaRPr lang="en-US" sz="4800" b="1" spc="179" dirty="0">
              <a:solidFill>
                <a:srgbClr val="FF000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72205" y="319934"/>
            <a:ext cx="131623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2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6</a:t>
            </a:r>
            <a:endParaRPr lang="en-US" sz="24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267398"/>
            <a:ext cx="17593952" cy="9673990"/>
            <a:chOff x="0" y="0"/>
            <a:chExt cx="4668909" cy="2567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8910" cy="2567188"/>
            </a:xfrm>
            <a:custGeom>
              <a:avLst/>
              <a:gdLst/>
              <a:ahLst/>
              <a:cxnLst/>
              <a:rect l="l" t="t" r="r" b="b"/>
              <a:pathLst>
                <a:path w="4668910" h="2567188">
                  <a:moveTo>
                    <a:pt x="0" y="0"/>
                  </a:moveTo>
                  <a:lnTo>
                    <a:pt x="4668910" y="0"/>
                  </a:lnTo>
                  <a:lnTo>
                    <a:pt x="4668910" y="2567188"/>
                  </a:lnTo>
                  <a:lnTo>
                    <a:pt x="0" y="25671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68909" cy="259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685" y="456878"/>
            <a:ext cx="583052" cy="9373244"/>
            <a:chOff x="0" y="0"/>
            <a:chExt cx="777403" cy="12497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7"/>
                  </a:lnTo>
                  <a:lnTo>
                    <a:pt x="0" y="619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300972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6"/>
                  </a:lnTo>
                  <a:lnTo>
                    <a:pt x="0" y="619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40112" y="1589722"/>
            <a:ext cx="16518239" cy="0"/>
          </a:xfrm>
          <a:prstGeom prst="line">
            <a:avLst/>
          </a:prstGeom>
          <a:ln w="2857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9"/>
          <p:cNvSpPr txBox="1"/>
          <p:nvPr/>
        </p:nvSpPr>
        <p:spPr>
          <a:xfrm>
            <a:off x="2954558" y="718511"/>
            <a:ext cx="1211855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54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ステートパターンという基盤を使って</a:t>
            </a:r>
            <a:endParaRPr lang="en-US" sz="54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933016" y="1810825"/>
            <a:ext cx="38100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現在の</a:t>
            </a:r>
            <a:r>
              <a:rPr lang="ja-JP" altLang="en-US" sz="40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構造</a:t>
            </a: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状況</a:t>
            </a:r>
            <a:endParaRPr lang="en-US" sz="40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11152248" y="1820223"/>
            <a:ext cx="43434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40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目指す構造</a:t>
            </a:r>
            <a:endParaRPr lang="en-US" sz="40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752199" y="2881556"/>
            <a:ext cx="2286000" cy="1143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767042" y="6723132"/>
            <a:ext cx="2286000" cy="6413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下矢印 11"/>
          <p:cNvSpPr/>
          <p:nvPr/>
        </p:nvSpPr>
        <p:spPr>
          <a:xfrm>
            <a:off x="3552175" y="4091717"/>
            <a:ext cx="609600" cy="73482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>
            <a:off x="3586937" y="5968397"/>
            <a:ext cx="609600" cy="6350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TextBox 9"/>
          <p:cNvSpPr txBox="1"/>
          <p:nvPr/>
        </p:nvSpPr>
        <p:spPr>
          <a:xfrm>
            <a:off x="3056999" y="3129034"/>
            <a:ext cx="19812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プレイヤー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012351" y="4925836"/>
            <a:ext cx="1712087" cy="955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TextBox 9"/>
          <p:cNvSpPr txBox="1"/>
          <p:nvPr/>
        </p:nvSpPr>
        <p:spPr>
          <a:xfrm>
            <a:off x="1471228" y="5132234"/>
            <a:ext cx="1981200" cy="58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歩き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33" name="下矢印 32"/>
          <p:cNvSpPr/>
          <p:nvPr/>
        </p:nvSpPr>
        <p:spPr>
          <a:xfrm rot="3075990">
            <a:off x="2471869" y="4020354"/>
            <a:ext cx="609600" cy="8214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下矢印 33"/>
          <p:cNvSpPr/>
          <p:nvPr/>
        </p:nvSpPr>
        <p:spPr>
          <a:xfrm rot="18779245">
            <a:off x="4631148" y="4058216"/>
            <a:ext cx="609600" cy="8214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2984053" y="4913329"/>
            <a:ext cx="1712087" cy="968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TextBox 9"/>
          <p:cNvSpPr txBox="1"/>
          <p:nvPr/>
        </p:nvSpPr>
        <p:spPr>
          <a:xfrm>
            <a:off x="2987904" y="6739507"/>
            <a:ext cx="1981200" cy="58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エフェクト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4915582" y="4913329"/>
            <a:ext cx="1712087" cy="968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TextBox 9"/>
          <p:cNvSpPr txBox="1"/>
          <p:nvPr/>
        </p:nvSpPr>
        <p:spPr>
          <a:xfrm>
            <a:off x="3425534" y="5093827"/>
            <a:ext cx="1981200" cy="58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攻撃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5406734" y="5050135"/>
            <a:ext cx="1981200" cy="58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回避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11620915" y="2577787"/>
            <a:ext cx="1866900" cy="8204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TextBox 9"/>
          <p:cNvSpPr txBox="1"/>
          <p:nvPr/>
        </p:nvSpPr>
        <p:spPr>
          <a:xfrm>
            <a:off x="11620915" y="2629236"/>
            <a:ext cx="19812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プレイヤー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0646095" y="4057332"/>
            <a:ext cx="1167881" cy="907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11970424" y="4064864"/>
            <a:ext cx="1167881" cy="907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13294753" y="4038035"/>
            <a:ext cx="1167881" cy="907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下矢印 43"/>
          <p:cNvSpPr/>
          <p:nvPr/>
        </p:nvSpPr>
        <p:spPr>
          <a:xfrm>
            <a:off x="12355256" y="3449634"/>
            <a:ext cx="398216" cy="58840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下矢印 45"/>
          <p:cNvSpPr/>
          <p:nvPr/>
        </p:nvSpPr>
        <p:spPr>
          <a:xfrm rot="3075990">
            <a:off x="11287582" y="3438620"/>
            <a:ext cx="392496" cy="59853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下矢印 46"/>
          <p:cNvSpPr/>
          <p:nvPr/>
        </p:nvSpPr>
        <p:spPr>
          <a:xfrm rot="18779245">
            <a:off x="13433106" y="3442552"/>
            <a:ext cx="356457" cy="60466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TextBox 9"/>
          <p:cNvSpPr txBox="1"/>
          <p:nvPr/>
        </p:nvSpPr>
        <p:spPr>
          <a:xfrm>
            <a:off x="10870548" y="4160847"/>
            <a:ext cx="1981200" cy="58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歩き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49" name="TextBox 9"/>
          <p:cNvSpPr txBox="1"/>
          <p:nvPr/>
        </p:nvSpPr>
        <p:spPr>
          <a:xfrm>
            <a:off x="12169028" y="4164016"/>
            <a:ext cx="1981200" cy="58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攻撃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13519206" y="4156488"/>
            <a:ext cx="1981200" cy="58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回避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11803213" y="5541656"/>
            <a:ext cx="1548782" cy="907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下矢印 51"/>
          <p:cNvSpPr/>
          <p:nvPr/>
        </p:nvSpPr>
        <p:spPr>
          <a:xfrm>
            <a:off x="12355256" y="5050135"/>
            <a:ext cx="398216" cy="36103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TextBox 9"/>
          <p:cNvSpPr txBox="1"/>
          <p:nvPr/>
        </p:nvSpPr>
        <p:spPr>
          <a:xfrm>
            <a:off x="11840072" y="5660318"/>
            <a:ext cx="19812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攻撃</a:t>
            </a:r>
            <a:r>
              <a:rPr lang="ja-JP" altLang="en-US" sz="28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管理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10210800" y="7287998"/>
            <a:ext cx="2343564" cy="907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下矢印 54"/>
          <p:cNvSpPr/>
          <p:nvPr/>
        </p:nvSpPr>
        <p:spPr>
          <a:xfrm>
            <a:off x="11861148" y="6579185"/>
            <a:ext cx="398216" cy="58840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TextBox 9"/>
          <p:cNvSpPr txBox="1"/>
          <p:nvPr/>
        </p:nvSpPr>
        <p:spPr>
          <a:xfrm>
            <a:off x="10520185" y="7422875"/>
            <a:ext cx="2034179" cy="58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攻撃方法１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58" name="下矢印 57"/>
          <p:cNvSpPr/>
          <p:nvPr/>
        </p:nvSpPr>
        <p:spPr>
          <a:xfrm>
            <a:off x="12910095" y="6567318"/>
            <a:ext cx="398216" cy="58840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/>
          <p:cNvSpPr/>
          <p:nvPr/>
        </p:nvSpPr>
        <p:spPr>
          <a:xfrm>
            <a:off x="12743399" y="7303142"/>
            <a:ext cx="2343564" cy="907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TextBox 9"/>
          <p:cNvSpPr txBox="1"/>
          <p:nvPr/>
        </p:nvSpPr>
        <p:spPr>
          <a:xfrm>
            <a:off x="13064730" y="7450326"/>
            <a:ext cx="2034179" cy="58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攻撃方法２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10203990" y="8865690"/>
            <a:ext cx="2343564" cy="907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12743399" y="8849186"/>
            <a:ext cx="2343564" cy="9070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TextBox 9"/>
          <p:cNvSpPr txBox="1"/>
          <p:nvPr/>
        </p:nvSpPr>
        <p:spPr>
          <a:xfrm>
            <a:off x="10337034" y="8993001"/>
            <a:ext cx="2293592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エフェクト</a:t>
            </a:r>
            <a:r>
              <a:rPr lang="en-US" altLang="ja-JP" sz="28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1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65" name="TextBox 9"/>
          <p:cNvSpPr txBox="1"/>
          <p:nvPr/>
        </p:nvSpPr>
        <p:spPr>
          <a:xfrm>
            <a:off x="12851748" y="9017132"/>
            <a:ext cx="218501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28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エフェクト</a:t>
            </a:r>
            <a:r>
              <a:rPr lang="en-US" altLang="ja-JP" sz="28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2</a:t>
            </a:r>
            <a:endParaRPr lang="en-US" sz="2800" b="1" spc="179" dirty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66" name="下矢印 65"/>
          <p:cNvSpPr/>
          <p:nvPr/>
        </p:nvSpPr>
        <p:spPr>
          <a:xfrm>
            <a:off x="11230494" y="8235487"/>
            <a:ext cx="253336" cy="58840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下矢印 66"/>
          <p:cNvSpPr/>
          <p:nvPr/>
        </p:nvSpPr>
        <p:spPr>
          <a:xfrm>
            <a:off x="13809050" y="8235487"/>
            <a:ext cx="270410" cy="58840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下矢印 67"/>
          <p:cNvSpPr/>
          <p:nvPr/>
        </p:nvSpPr>
        <p:spPr>
          <a:xfrm rot="17800790">
            <a:off x="12662528" y="7927612"/>
            <a:ext cx="145249" cy="121485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下矢印 68"/>
          <p:cNvSpPr/>
          <p:nvPr/>
        </p:nvSpPr>
        <p:spPr>
          <a:xfrm rot="3643309">
            <a:off x="12561408" y="7991711"/>
            <a:ext cx="168137" cy="111488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TextBox 9"/>
          <p:cNvSpPr txBox="1"/>
          <p:nvPr/>
        </p:nvSpPr>
        <p:spPr>
          <a:xfrm>
            <a:off x="1160329" y="7648793"/>
            <a:ext cx="962744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spc="179" dirty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攻撃</a:t>
            </a:r>
            <a:r>
              <a:rPr lang="ja-JP" altLang="en-US" sz="36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方法やエフェクト追加の場合に</a:t>
            </a:r>
            <a:endParaRPr lang="en-US" altLang="ja-JP" sz="3600" b="1" spc="179" dirty="0" smtClean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l">
              <a:lnSpc>
                <a:spcPts val="5040"/>
              </a:lnSpc>
            </a:pPr>
            <a:r>
              <a:rPr lang="ja-JP" altLang="en-US" sz="3600" b="1" spc="179" dirty="0" smtClean="0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親クラスでの変化をより少なく</a:t>
            </a:r>
            <a:r>
              <a:rPr lang="ja-JP" altLang="en-US" sz="36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して</a:t>
            </a:r>
            <a:endParaRPr lang="en-US" altLang="ja-JP" sz="3600" b="1" spc="179" dirty="0" smtClean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  <a:p>
            <a:pPr algn="l">
              <a:lnSpc>
                <a:spcPts val="5040"/>
              </a:lnSpc>
            </a:pPr>
            <a:r>
              <a:rPr lang="ja-JP" altLang="en-US" sz="3600" b="1" spc="179" dirty="0" smtClean="0">
                <a:solidFill>
                  <a:srgbClr val="44424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柔軟に対応できる構造を作っていきたい</a:t>
            </a:r>
            <a:endParaRPr lang="en-US" altLang="ja-JP" sz="3600" b="1" spc="179" dirty="0" smtClean="0">
              <a:solidFill>
                <a:srgbClr val="44424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  <p:sp>
        <p:nvSpPr>
          <p:cNvPr id="11" name="下矢印 10"/>
          <p:cNvSpPr/>
          <p:nvPr/>
        </p:nvSpPr>
        <p:spPr>
          <a:xfrm rot="16200000">
            <a:off x="8122332" y="1238273"/>
            <a:ext cx="650599" cy="184815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TextBox 15"/>
          <p:cNvSpPr txBox="1"/>
          <p:nvPr/>
        </p:nvSpPr>
        <p:spPr>
          <a:xfrm>
            <a:off x="17572205" y="319934"/>
            <a:ext cx="131623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2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7</a:t>
            </a:r>
            <a:endParaRPr lang="en-US" sz="24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</p:spTree>
    <p:extLst>
      <p:ext uri="{BB962C8B-B14F-4D97-AF65-F5344CB8AC3E}">
        <p14:creationId xmlns:p14="http://schemas.microsoft.com/office/powerpoint/2010/main" val="134822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7024" y="306505"/>
            <a:ext cx="17593952" cy="9673990"/>
            <a:chOff x="0" y="0"/>
            <a:chExt cx="4668909" cy="2567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8910" cy="2567188"/>
            </a:xfrm>
            <a:custGeom>
              <a:avLst/>
              <a:gdLst/>
              <a:ahLst/>
              <a:cxnLst/>
              <a:rect l="l" t="t" r="r" b="b"/>
              <a:pathLst>
                <a:path w="4668910" h="2567188">
                  <a:moveTo>
                    <a:pt x="0" y="0"/>
                  </a:moveTo>
                  <a:lnTo>
                    <a:pt x="4668910" y="0"/>
                  </a:lnTo>
                  <a:lnTo>
                    <a:pt x="4668910" y="2567188"/>
                  </a:lnTo>
                  <a:lnTo>
                    <a:pt x="0" y="25671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68909" cy="259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685" y="456878"/>
            <a:ext cx="583052" cy="9373244"/>
            <a:chOff x="0" y="0"/>
            <a:chExt cx="777403" cy="12497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7"/>
                  </a:lnTo>
                  <a:lnTo>
                    <a:pt x="0" y="619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300972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6"/>
                  </a:lnTo>
                  <a:lnTo>
                    <a:pt x="0" y="619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153400" y="5058817"/>
            <a:ext cx="3226144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8000" b="1" spc="359" dirty="0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実演</a:t>
            </a:r>
            <a:endParaRPr lang="en-US" sz="8000" b="1" spc="359" dirty="0">
              <a:solidFill>
                <a:srgbClr val="FF914D"/>
              </a:solidFill>
              <a:latin typeface="ZEN角ゴシックNEW Heavy"/>
              <a:ea typeface="ZEN角ゴシックNEW Heavy"/>
              <a:cs typeface="ZEN角ゴシックNEW Heavy"/>
              <a:sym typeface="ZEN角ゴシックNEW Heavy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17572205" y="319934"/>
            <a:ext cx="131623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2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8</a:t>
            </a:r>
            <a:endParaRPr lang="en-US" sz="24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7024" y="306505"/>
            <a:ext cx="17593952" cy="9673990"/>
            <a:chOff x="0" y="0"/>
            <a:chExt cx="4668909" cy="2567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68910" cy="2567188"/>
            </a:xfrm>
            <a:custGeom>
              <a:avLst/>
              <a:gdLst/>
              <a:ahLst/>
              <a:cxnLst/>
              <a:rect l="l" t="t" r="r" b="b"/>
              <a:pathLst>
                <a:path w="4668910" h="2567188">
                  <a:moveTo>
                    <a:pt x="0" y="0"/>
                  </a:moveTo>
                  <a:lnTo>
                    <a:pt x="4668910" y="0"/>
                  </a:lnTo>
                  <a:lnTo>
                    <a:pt x="4668910" y="2567188"/>
                  </a:lnTo>
                  <a:lnTo>
                    <a:pt x="0" y="25671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68909" cy="259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26620" y="2789124"/>
            <a:ext cx="4643935" cy="5154423"/>
            <a:chOff x="0" y="0"/>
            <a:chExt cx="1223094" cy="13575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3094" cy="1357543"/>
            </a:xfrm>
            <a:custGeom>
              <a:avLst/>
              <a:gdLst/>
              <a:ahLst/>
              <a:cxnLst/>
              <a:rect l="l" t="t" r="r" b="b"/>
              <a:pathLst>
                <a:path w="1223094" h="1357543">
                  <a:moveTo>
                    <a:pt x="33342" y="0"/>
                  </a:moveTo>
                  <a:lnTo>
                    <a:pt x="1189752" y="0"/>
                  </a:lnTo>
                  <a:cubicBezTo>
                    <a:pt x="1198595" y="0"/>
                    <a:pt x="1207076" y="3513"/>
                    <a:pt x="1213328" y="9766"/>
                  </a:cubicBezTo>
                  <a:cubicBezTo>
                    <a:pt x="1219581" y="16019"/>
                    <a:pt x="1223094" y="24499"/>
                    <a:pt x="1223094" y="33342"/>
                  </a:cubicBezTo>
                  <a:lnTo>
                    <a:pt x="1223094" y="1324201"/>
                  </a:lnTo>
                  <a:cubicBezTo>
                    <a:pt x="1223094" y="1342616"/>
                    <a:pt x="1208166" y="1357543"/>
                    <a:pt x="1189752" y="1357543"/>
                  </a:cubicBezTo>
                  <a:lnTo>
                    <a:pt x="33342" y="1357543"/>
                  </a:lnTo>
                  <a:cubicBezTo>
                    <a:pt x="14928" y="1357543"/>
                    <a:pt x="0" y="1342616"/>
                    <a:pt x="0" y="1324201"/>
                  </a:cubicBezTo>
                  <a:lnTo>
                    <a:pt x="0" y="33342"/>
                  </a:lnTo>
                  <a:cubicBezTo>
                    <a:pt x="0" y="14928"/>
                    <a:pt x="14928" y="0"/>
                    <a:pt x="33342" y="0"/>
                  </a:cubicBezTo>
                  <a:close/>
                </a:path>
              </a:pathLst>
            </a:custGeom>
            <a:solidFill>
              <a:srgbClr val="FFF8D9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23094" cy="1386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75380" y="2789124"/>
            <a:ext cx="4643935" cy="5154423"/>
            <a:chOff x="0" y="0"/>
            <a:chExt cx="1223094" cy="1357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3094" cy="1357543"/>
            </a:xfrm>
            <a:custGeom>
              <a:avLst/>
              <a:gdLst/>
              <a:ahLst/>
              <a:cxnLst/>
              <a:rect l="l" t="t" r="r" b="b"/>
              <a:pathLst>
                <a:path w="1223094" h="1357543">
                  <a:moveTo>
                    <a:pt x="33342" y="0"/>
                  </a:moveTo>
                  <a:lnTo>
                    <a:pt x="1189752" y="0"/>
                  </a:lnTo>
                  <a:cubicBezTo>
                    <a:pt x="1198595" y="0"/>
                    <a:pt x="1207076" y="3513"/>
                    <a:pt x="1213328" y="9766"/>
                  </a:cubicBezTo>
                  <a:cubicBezTo>
                    <a:pt x="1219581" y="16019"/>
                    <a:pt x="1223094" y="24499"/>
                    <a:pt x="1223094" y="33342"/>
                  </a:cubicBezTo>
                  <a:lnTo>
                    <a:pt x="1223094" y="1324201"/>
                  </a:lnTo>
                  <a:cubicBezTo>
                    <a:pt x="1223094" y="1342616"/>
                    <a:pt x="1208166" y="1357543"/>
                    <a:pt x="1189752" y="1357543"/>
                  </a:cubicBezTo>
                  <a:lnTo>
                    <a:pt x="33342" y="1357543"/>
                  </a:lnTo>
                  <a:cubicBezTo>
                    <a:pt x="14928" y="1357543"/>
                    <a:pt x="0" y="1342616"/>
                    <a:pt x="0" y="1324201"/>
                  </a:cubicBezTo>
                  <a:lnTo>
                    <a:pt x="0" y="33342"/>
                  </a:lnTo>
                  <a:cubicBezTo>
                    <a:pt x="0" y="14928"/>
                    <a:pt x="14928" y="0"/>
                    <a:pt x="33342" y="0"/>
                  </a:cubicBezTo>
                  <a:close/>
                </a:path>
              </a:pathLst>
            </a:custGeom>
            <a:solidFill>
              <a:srgbClr val="FFF8D9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23094" cy="1386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24140" y="2789124"/>
            <a:ext cx="4643935" cy="5154423"/>
            <a:chOff x="0" y="0"/>
            <a:chExt cx="1223094" cy="13575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3094" cy="1357543"/>
            </a:xfrm>
            <a:custGeom>
              <a:avLst/>
              <a:gdLst/>
              <a:ahLst/>
              <a:cxnLst/>
              <a:rect l="l" t="t" r="r" b="b"/>
              <a:pathLst>
                <a:path w="1223094" h="1357543">
                  <a:moveTo>
                    <a:pt x="33342" y="0"/>
                  </a:moveTo>
                  <a:lnTo>
                    <a:pt x="1189752" y="0"/>
                  </a:lnTo>
                  <a:cubicBezTo>
                    <a:pt x="1198595" y="0"/>
                    <a:pt x="1207076" y="3513"/>
                    <a:pt x="1213328" y="9766"/>
                  </a:cubicBezTo>
                  <a:cubicBezTo>
                    <a:pt x="1219581" y="16019"/>
                    <a:pt x="1223094" y="24499"/>
                    <a:pt x="1223094" y="33342"/>
                  </a:cubicBezTo>
                  <a:lnTo>
                    <a:pt x="1223094" y="1324201"/>
                  </a:lnTo>
                  <a:cubicBezTo>
                    <a:pt x="1223094" y="1342616"/>
                    <a:pt x="1208166" y="1357543"/>
                    <a:pt x="1189752" y="1357543"/>
                  </a:cubicBezTo>
                  <a:lnTo>
                    <a:pt x="33342" y="1357543"/>
                  </a:lnTo>
                  <a:cubicBezTo>
                    <a:pt x="14928" y="1357543"/>
                    <a:pt x="0" y="1342616"/>
                    <a:pt x="0" y="1324201"/>
                  </a:cubicBezTo>
                  <a:lnTo>
                    <a:pt x="0" y="33342"/>
                  </a:lnTo>
                  <a:cubicBezTo>
                    <a:pt x="0" y="14928"/>
                    <a:pt x="14928" y="0"/>
                    <a:pt x="33342" y="0"/>
                  </a:cubicBezTo>
                  <a:close/>
                </a:path>
              </a:pathLst>
            </a:custGeom>
            <a:solidFill>
              <a:srgbClr val="FFF8D9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223094" cy="1386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9685" y="456878"/>
            <a:ext cx="583052" cy="9373244"/>
            <a:chOff x="0" y="0"/>
            <a:chExt cx="777403" cy="124976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7"/>
                  </a:lnTo>
                  <a:lnTo>
                    <a:pt x="0" y="619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6300972"/>
              <a:ext cx="777403" cy="6196687"/>
            </a:xfrm>
            <a:custGeom>
              <a:avLst/>
              <a:gdLst/>
              <a:ahLst/>
              <a:cxnLst/>
              <a:rect l="l" t="t" r="r" b="b"/>
              <a:pathLst>
                <a:path w="777403" h="6196687">
                  <a:moveTo>
                    <a:pt x="0" y="0"/>
                  </a:moveTo>
                  <a:lnTo>
                    <a:pt x="777403" y="0"/>
                  </a:lnTo>
                  <a:lnTo>
                    <a:pt x="777403" y="6196686"/>
                  </a:lnTo>
                  <a:lnTo>
                    <a:pt x="0" y="619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AutoShape 17"/>
          <p:cNvSpPr/>
          <p:nvPr/>
        </p:nvSpPr>
        <p:spPr>
          <a:xfrm>
            <a:off x="1040112" y="1589722"/>
            <a:ext cx="16518239" cy="0"/>
          </a:xfrm>
          <a:prstGeom prst="line">
            <a:avLst/>
          </a:prstGeom>
          <a:ln w="28575" cap="flat">
            <a:solidFill>
              <a:srgbClr val="FF91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707323" y="688657"/>
            <a:ext cx="1483152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 spc="359" dirty="0" smtClean="0">
                <a:solidFill>
                  <a:srgbClr val="FF914D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今後の展望</a:t>
            </a:r>
            <a:endParaRPr lang="en-US" sz="3600" b="1" spc="359" dirty="0">
              <a:solidFill>
                <a:srgbClr val="FF914D"/>
              </a:solidFill>
              <a:latin typeface="ZEN角ゴシックNEW Heavy"/>
              <a:ea typeface="ZEN角ゴシックNEW Heavy"/>
              <a:cs typeface="ZEN角ゴシックNEW Heavy"/>
              <a:sym typeface="ZEN角ゴシックNEW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07932" y="3756088"/>
            <a:ext cx="3885078" cy="59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ja-JP" altLang="en-US" sz="3600" b="1" spc="359" dirty="0">
                <a:solidFill>
                  <a:srgbClr val="444241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当たり判定</a:t>
            </a:r>
            <a:endParaRPr lang="en-US" altLang="ja-JP" sz="3600" b="1" spc="359" dirty="0" smtClean="0">
              <a:solidFill>
                <a:srgbClr val="444241"/>
              </a:solidFill>
              <a:latin typeface="ZEN角ゴシックNEW Heavy"/>
              <a:ea typeface="ZEN角ゴシックNEW Heavy"/>
              <a:cs typeface="ZEN角ゴシックNEW Heavy"/>
              <a:sym typeface="ZEN角ゴシックNEW Heav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56692" y="3756088"/>
            <a:ext cx="3885078" cy="59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ja-JP" altLang="en-US" sz="3600" b="1" spc="359" dirty="0" smtClean="0">
                <a:solidFill>
                  <a:srgbClr val="444241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エフェクト</a:t>
            </a:r>
            <a:endParaRPr lang="en-US" sz="3600" b="1" spc="359" dirty="0">
              <a:solidFill>
                <a:srgbClr val="444241"/>
              </a:solidFill>
              <a:latin typeface="ZEN角ゴシックNEW Heavy"/>
              <a:ea typeface="ZEN角ゴシックNEW Heavy"/>
              <a:cs typeface="ZEN角ゴシックNEW Heavy"/>
              <a:sym typeface="ZEN角ゴシックNEW Heav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05453" y="3756088"/>
            <a:ext cx="3885078" cy="59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u="none" strike="noStrike" spc="359" dirty="0" smtClean="0">
                <a:solidFill>
                  <a:srgbClr val="444241"/>
                </a:solidFill>
                <a:latin typeface="ZEN角ゴシックNEW Heavy"/>
                <a:ea typeface="ZEN角ゴシックNEW Heavy"/>
                <a:cs typeface="ZEN角ゴシックNEW Heavy"/>
                <a:sym typeface="ZEN角ゴシックNEW Heavy"/>
              </a:rPr>
              <a:t>UI</a:t>
            </a:r>
            <a:endParaRPr lang="en-US" sz="3600" b="1" u="none" strike="noStrike" spc="359" dirty="0">
              <a:solidFill>
                <a:srgbClr val="444241"/>
              </a:solidFill>
              <a:latin typeface="ZEN角ゴシックNEW Heavy"/>
              <a:ea typeface="ZEN角ゴシックNEW Heavy"/>
              <a:cs typeface="ZEN角ゴシックNEW Heavy"/>
              <a:sym typeface="ZEN角ゴシックNEW Heavy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3703365" y="2522261"/>
            <a:ext cx="894213" cy="89421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816572" y="2671553"/>
            <a:ext cx="667799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852125" y="2522261"/>
            <a:ext cx="894213" cy="89421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965332" y="2671553"/>
            <a:ext cx="667799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02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000885" y="2522261"/>
            <a:ext cx="894213" cy="89421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4114092" y="2671553"/>
            <a:ext cx="667799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71286" y="5759844"/>
            <a:ext cx="4312608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ja-JP" altLang="en-US" sz="2400" b="1" spc="120" dirty="0" smtClean="0">
                <a:solidFill>
                  <a:srgbClr val="444241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コリジョンクラスを現在のキャラクターに導入し</a:t>
            </a:r>
            <a:endParaRPr lang="en-US" altLang="ja-JP" sz="2400" b="1" spc="120" dirty="0" smtClean="0">
              <a:solidFill>
                <a:srgbClr val="444241"/>
              </a:solidFill>
              <a:latin typeface="ZEN角ゴシックNEW Bold"/>
              <a:ea typeface="ZEN角ゴシックNEW Bold"/>
              <a:cs typeface="ZEN角ゴシックNEW Bold"/>
              <a:sym typeface="ZEN角ゴシックNEW Bold"/>
            </a:endParaRPr>
          </a:p>
          <a:p>
            <a:pPr algn="l">
              <a:lnSpc>
                <a:spcPts val="4320"/>
              </a:lnSpc>
            </a:pPr>
            <a:r>
              <a:rPr lang="ja-JP" altLang="en-US" sz="2400" b="1" spc="120" dirty="0" smtClean="0">
                <a:solidFill>
                  <a:srgbClr val="444241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ぶつかった際の貫通を無くす</a:t>
            </a:r>
            <a:endParaRPr lang="en-US" altLang="ja-JP" sz="2400" b="1" spc="120" dirty="0" smtClean="0">
              <a:solidFill>
                <a:srgbClr val="444241"/>
              </a:solidFill>
              <a:latin typeface="ZEN角ゴシックNEW Bold"/>
              <a:ea typeface="ZEN角ゴシックNEW Bold"/>
              <a:cs typeface="ZEN角ゴシックNEW Bold"/>
              <a:sym typeface="ZEN角ゴシックNEW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484046" y="5734050"/>
            <a:ext cx="3945954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ja-JP" altLang="en-US" sz="2400" b="1" spc="120" dirty="0" smtClean="0">
                <a:solidFill>
                  <a:srgbClr val="444241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シェーダーを使った演出で</a:t>
            </a:r>
            <a:endParaRPr lang="en-US" altLang="ja-JP" sz="2400" b="1" spc="120" dirty="0" smtClean="0">
              <a:solidFill>
                <a:srgbClr val="444241"/>
              </a:solidFill>
              <a:latin typeface="ZEN角ゴシックNEW Bold"/>
              <a:ea typeface="ZEN角ゴシックNEW Bold"/>
              <a:cs typeface="ZEN角ゴシックNEW Bold"/>
              <a:sym typeface="ZEN角ゴシックNEW Bold"/>
            </a:endParaRPr>
          </a:p>
          <a:p>
            <a:pPr algn="l">
              <a:lnSpc>
                <a:spcPts val="4320"/>
              </a:lnSpc>
            </a:pPr>
            <a:r>
              <a:rPr lang="ja-JP" altLang="en-US" sz="2400" b="1" spc="120" dirty="0" smtClean="0">
                <a:solidFill>
                  <a:srgbClr val="444241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攻撃ヒット時やダメージを受けた際に</a:t>
            </a:r>
            <a:r>
              <a:rPr lang="ja-JP" altLang="en-US" sz="2400" b="1" spc="120" dirty="0">
                <a:solidFill>
                  <a:srgbClr val="444241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派手</a:t>
            </a:r>
            <a:r>
              <a:rPr lang="ja-JP" altLang="en-US" sz="2400" b="1" spc="120" dirty="0" smtClean="0">
                <a:solidFill>
                  <a:srgbClr val="444241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な演出を</a:t>
            </a:r>
            <a:endParaRPr lang="en-US" sz="2400" b="1" spc="120" dirty="0">
              <a:solidFill>
                <a:srgbClr val="444241"/>
              </a:solidFill>
              <a:latin typeface="ZEN角ゴシックNEW Bold"/>
              <a:ea typeface="ZEN角ゴシックNEW Bold"/>
              <a:cs typeface="ZEN角ゴシックNEW Bold"/>
              <a:sym typeface="ZEN角ゴシックNEW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632807" y="5734050"/>
            <a:ext cx="3626603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ja-JP" altLang="en-US" sz="2400" b="1" spc="120" dirty="0" smtClean="0">
                <a:solidFill>
                  <a:srgbClr val="444241"/>
                </a:solidFill>
                <a:latin typeface="ZEN角ゴシックNEW Bold"/>
                <a:ea typeface="ZEN角ゴシックNEW Bold"/>
                <a:cs typeface="ZEN角ゴシックNEW Bold"/>
                <a:sym typeface="ZEN角ゴシックNEW Bold"/>
              </a:rPr>
              <a:t>体力表示などに動きが無いので揺らしたりと視覚的にアピールさせる</a:t>
            </a:r>
            <a:endParaRPr lang="en-US" sz="2400" b="1" spc="120" dirty="0">
              <a:solidFill>
                <a:srgbClr val="444241"/>
              </a:solidFill>
              <a:latin typeface="ZEN角ゴシックNEW Bold"/>
              <a:ea typeface="ZEN角ゴシックNEW Bold"/>
              <a:cs typeface="ZEN角ゴシックNEW Bold"/>
              <a:sym typeface="ZEN角ゴシックNEW Bold"/>
            </a:endParaRPr>
          </a:p>
        </p:txBody>
      </p:sp>
      <p:sp>
        <p:nvSpPr>
          <p:cNvPr id="39" name="AutoShape 39"/>
          <p:cNvSpPr/>
          <p:nvPr/>
        </p:nvSpPr>
        <p:spPr>
          <a:xfrm>
            <a:off x="2271609" y="5428249"/>
            <a:ext cx="375395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7420369" y="5428249"/>
            <a:ext cx="375395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12569130" y="5428249"/>
            <a:ext cx="375395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TextBox 15"/>
          <p:cNvSpPr txBox="1"/>
          <p:nvPr/>
        </p:nvSpPr>
        <p:spPr>
          <a:xfrm>
            <a:off x="17572205" y="319934"/>
            <a:ext cx="1316230" cy="415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spc="12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  <a:cs typeface="ZEN角ゴシックNEW Heavy"/>
                <a:sym typeface="ZEN角ゴシックNEW Heavy"/>
              </a:rPr>
              <a:t>9</a:t>
            </a:r>
            <a:endParaRPr lang="en-US" sz="2400" b="1" spc="12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  <a:cs typeface="ZEN角ゴシックNEW Heavy"/>
              <a:sym typeface="ZEN角ゴシックNEW Heav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294</Words>
  <Application>Microsoft Office PowerPoint</Application>
  <PresentationFormat>ユーザー設定</PresentationFormat>
  <Paragraphs>93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8" baseType="lpstr">
      <vt:lpstr>ＭＳ Ｐゴシック</vt:lpstr>
      <vt:lpstr>Arial</vt:lpstr>
      <vt:lpstr>Futura Ultra-Bold</vt:lpstr>
      <vt:lpstr>Calibri</vt:lpstr>
      <vt:lpstr>UD デジタル 教科書体 NP-B</vt:lpstr>
      <vt:lpstr>ZEN角ゴシックNEW Bold</vt:lpstr>
      <vt:lpstr>ZEN角ゴシックNEW Heavy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オレンジと白　ノート　ボランティア募集　プレゼンテーション</dc:title>
  <cp:lastModifiedBy>永塘　陸人</cp:lastModifiedBy>
  <cp:revision>36</cp:revision>
  <dcterms:created xsi:type="dcterms:W3CDTF">2006-08-16T00:00:00Z</dcterms:created>
  <dcterms:modified xsi:type="dcterms:W3CDTF">2024-10-30T01:57:15Z</dcterms:modified>
  <dc:identifier>DAGUwCXSPzk</dc:identifier>
</cp:coreProperties>
</file>